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0" r:id="rId4"/>
    <p:sldId id="275" r:id="rId5"/>
    <p:sldId id="276" r:id="rId6"/>
    <p:sldId id="277"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307" r:id="rId21"/>
    <p:sldId id="309" r:id="rId22"/>
    <p:sldId id="308" r:id="rId23"/>
    <p:sldId id="310" r:id="rId24"/>
    <p:sldId id="311" r:id="rId25"/>
    <p:sldId id="313" r:id="rId26"/>
    <p:sldId id="312" r:id="rId27"/>
    <p:sldId id="314" r:id="rId28"/>
    <p:sldId id="316" r:id="rId29"/>
    <p:sldId id="315" r:id="rId30"/>
    <p:sldId id="317" r:id="rId31"/>
    <p:sldId id="318" r:id="rId32"/>
    <p:sldId id="319" r:id="rId33"/>
    <p:sldId id="256" r:id="rId34"/>
    <p:sldId id="32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7" d="100"/>
          <a:sy n="67" d="100"/>
        </p:scale>
        <p:origin x="4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769968E-74AE-42F4-849E-121F2D8022C6}" type="datetimeFigureOut">
              <a:rPr lang="en-IN" smtClean="0"/>
              <a:t>01-02-2022</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929657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9968E-74AE-42F4-849E-121F2D8022C6}" type="datetimeFigureOut">
              <a:rPr lang="en-IN" smtClean="0"/>
              <a:t>01-02-2022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20042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769968E-74AE-42F4-849E-121F2D8022C6}" type="datetimeFigureOut">
              <a:rPr lang="en-IN" smtClean="0"/>
              <a:t>01-02-2022</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233461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69968E-74AE-42F4-849E-121F2D8022C6}" type="datetimeFigureOut">
              <a:rPr lang="en-IN" smtClean="0"/>
              <a:t>01-02-2022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22695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69968E-74AE-42F4-849E-121F2D8022C6}" type="datetimeFigureOut">
              <a:rPr lang="en-IN" smtClean="0"/>
              <a:t>01-02-2022</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202893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69968E-74AE-42F4-849E-121F2D8022C6}" type="datetimeFigureOut">
              <a:rPr lang="en-IN" smtClean="0"/>
              <a:t>01-02-2022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160333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69968E-74AE-42F4-849E-121F2D8022C6}" type="datetimeFigureOut">
              <a:rPr lang="en-IN" smtClean="0"/>
              <a:t>01-02-2022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1744217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69968E-74AE-42F4-849E-121F2D8022C6}" type="datetimeFigureOut">
              <a:rPr lang="en-IN" smtClean="0"/>
              <a:t>01-02-2022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60218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9968E-74AE-42F4-849E-121F2D8022C6}" type="datetimeFigureOut">
              <a:rPr lang="en-IN" smtClean="0"/>
              <a:t>01-02-2022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38985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769968E-74AE-42F4-849E-121F2D8022C6}" type="datetimeFigureOut">
              <a:rPr lang="en-IN" smtClean="0"/>
              <a:t>01-02-2022</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131FA58-D0CB-4464-BC64-3ED5FA402530}" type="slidenum">
              <a:rPr lang="en-IN" smtClean="0"/>
              <a:t>‹#›</a:t>
            </a:fld>
            <a:endParaRPr lang="en-IN"/>
          </a:p>
        </p:txBody>
      </p:sp>
    </p:spTree>
    <p:extLst>
      <p:ext uri="{BB962C8B-B14F-4D97-AF65-F5344CB8AC3E}">
        <p14:creationId xmlns:p14="http://schemas.microsoft.com/office/powerpoint/2010/main" val="126392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69968E-74AE-42F4-849E-121F2D8022C6}" type="datetimeFigureOut">
              <a:rPr lang="en-IN" smtClean="0"/>
              <a:t>01-02-2022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1FA58-D0CB-4464-BC64-3ED5FA402530}" type="slidenum">
              <a:rPr lang="en-IN" smtClean="0"/>
              <a:t>‹#›</a:t>
            </a:fld>
            <a:endParaRPr lang="en-IN"/>
          </a:p>
        </p:txBody>
      </p:sp>
    </p:spTree>
    <p:extLst>
      <p:ext uri="{BB962C8B-B14F-4D97-AF65-F5344CB8AC3E}">
        <p14:creationId xmlns:p14="http://schemas.microsoft.com/office/powerpoint/2010/main" val="329855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Abadi" panose="020B0604020202020204" pitchFamily="34" charset="0"/>
              </a:defRPr>
            </a:lvl1pPr>
          </a:lstStyle>
          <a:p>
            <a:fld id="{E769968E-74AE-42F4-849E-121F2D8022C6}" type="datetimeFigureOut">
              <a:rPr lang="en-IN" smtClean="0"/>
              <a:pPr/>
              <a:t>01-02-2022</a:t>
            </a:fld>
            <a:endParaRPr lang="en-IN"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Abadi" panose="020B0604020202020204" pitchFamily="34" charset="0"/>
              </a:defRPr>
            </a:lvl1pPr>
          </a:lstStyle>
          <a:p>
            <a:endParaRPr lang="en-IN"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Abadi" panose="020B0604020202020204" pitchFamily="34" charset="0"/>
              </a:defRPr>
            </a:lvl1pPr>
          </a:lstStyle>
          <a:p>
            <a:fld id="{8131FA58-D0CB-4464-BC64-3ED5FA402530}" type="slidenum">
              <a:rPr lang="en-IN" smtClean="0"/>
              <a:pPr/>
              <a:t>‹#›</a:t>
            </a:fld>
            <a:endParaRPr lang="en-IN"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33367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Abadi"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badi" panose="020B0604020202020204" pitchFamily="34"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badi" panose="020B0604020202020204" pitchFamily="34" charset="0"/>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badi" panose="020B0604020202020204" pitchFamily="34" charset="0"/>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badi" panose="020B0604020202020204" pitchFamily="34" charset="0"/>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badi" panose="020B0604020202020204" pitchFamily="34"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machinelearningmastery.com/critical-values-for-statistical-hypothesis-test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stattrek.com/Help/Glossary.aspx?Target=standard%20devi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z-tabl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ttrek.com/Tables/Normal.aspx" TargetMode="External"/><Relationship Id="rId2" Type="http://schemas.openxmlformats.org/officeDocument/2006/relationships/hyperlink" Target="https://stattrek.com/Help/Glossary.aspx?Target=z-score" TargetMode="External"/><Relationship Id="rId1" Type="http://schemas.openxmlformats.org/officeDocument/2006/relationships/slideLayout" Target="../slideLayouts/slideLayout2.xml"/><Relationship Id="rId4" Type="http://schemas.openxmlformats.org/officeDocument/2006/relationships/hyperlink" Target="https://stattrek.com/Calc/graphing-calculators.aspx"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4BFA-3463-4DF4-B197-7C831643F2EA}"/>
              </a:ext>
            </a:extLst>
          </p:cNvPr>
          <p:cNvSpPr>
            <a:spLocks noGrp="1"/>
          </p:cNvSpPr>
          <p:nvPr>
            <p:ph type="title"/>
          </p:nvPr>
        </p:nvSpPr>
        <p:spPr/>
        <p:txBody>
          <a:bodyPr/>
          <a:lstStyle/>
          <a:p>
            <a:r>
              <a:rPr lang="en-IN" dirty="0"/>
              <a:t>Probability density function pdf</a:t>
            </a:r>
          </a:p>
        </p:txBody>
      </p:sp>
      <p:sp>
        <p:nvSpPr>
          <p:cNvPr id="3" name="Content Placeholder 2">
            <a:extLst>
              <a:ext uri="{FF2B5EF4-FFF2-40B4-BE49-F238E27FC236}">
                <a16:creationId xmlns:a16="http://schemas.microsoft.com/office/drawing/2014/main" id="{E2C24A4D-EECC-4719-B2F5-7A53BF0F311B}"/>
              </a:ext>
            </a:extLst>
          </p:cNvPr>
          <p:cNvSpPr>
            <a:spLocks noGrp="1"/>
          </p:cNvSpPr>
          <p:nvPr>
            <p:ph idx="1"/>
          </p:nvPr>
        </p:nvSpPr>
        <p:spPr>
          <a:xfrm>
            <a:off x="581192" y="2180496"/>
            <a:ext cx="4689307" cy="4360004"/>
          </a:xfrm>
        </p:spPr>
        <p:txBody>
          <a:bodyPr>
            <a:normAutofit/>
          </a:bodyPr>
          <a:lstStyle/>
          <a:p>
            <a:r>
              <a:rPr lang="en-US" sz="2000" dirty="0"/>
              <a:t>A </a:t>
            </a:r>
            <a:r>
              <a:rPr lang="en-US" sz="2000" b="1" dirty="0"/>
              <a:t>probability density function</a:t>
            </a:r>
            <a:r>
              <a:rPr lang="en-US" sz="2000" dirty="0"/>
              <a:t> (</a:t>
            </a:r>
            <a:r>
              <a:rPr lang="en-US" sz="2000" b="1" dirty="0"/>
              <a:t>PDF</a:t>
            </a:r>
            <a:r>
              <a:rPr lang="en-US" sz="2000" dirty="0"/>
              <a:t>), or </a:t>
            </a:r>
            <a:r>
              <a:rPr lang="en-US" sz="2000" b="1" dirty="0"/>
              <a:t>density</a:t>
            </a:r>
            <a:r>
              <a:rPr lang="en-US" sz="2000" dirty="0"/>
              <a:t> of a continuous random variable, is a function whose value at any given sample (or point) in the sample space (the set of possible values taken by the random variable) can be interpreted as providing a </a:t>
            </a:r>
            <a:r>
              <a:rPr lang="en-US" sz="2000" i="1" dirty="0"/>
              <a:t>relative likelihood</a:t>
            </a:r>
            <a:r>
              <a:rPr lang="en-US" sz="2000" dirty="0"/>
              <a:t> that the value of the random variable would equal that sample.</a:t>
            </a:r>
          </a:p>
          <a:p>
            <a:endParaRPr lang="en-US" sz="2000" dirty="0"/>
          </a:p>
          <a:p>
            <a:endParaRPr lang="en-IN" sz="2000" dirty="0"/>
          </a:p>
        </p:txBody>
      </p:sp>
      <p:pic>
        <p:nvPicPr>
          <p:cNvPr id="5" name="Picture 4">
            <a:extLst>
              <a:ext uri="{FF2B5EF4-FFF2-40B4-BE49-F238E27FC236}">
                <a16:creationId xmlns:a16="http://schemas.microsoft.com/office/drawing/2014/main" id="{8525C363-FEC9-4921-B26D-00F87F0CE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499" y="1844004"/>
            <a:ext cx="6464301" cy="4580367"/>
          </a:xfrm>
          <a:prstGeom prst="rect">
            <a:avLst/>
          </a:prstGeom>
        </p:spPr>
      </p:pic>
    </p:spTree>
    <p:extLst>
      <p:ext uri="{BB962C8B-B14F-4D97-AF65-F5344CB8AC3E}">
        <p14:creationId xmlns:p14="http://schemas.microsoft.com/office/powerpoint/2010/main" val="279707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B228-CC02-4A66-9C4D-B6DDAF56930B}"/>
              </a:ext>
            </a:extLst>
          </p:cNvPr>
          <p:cNvSpPr>
            <a:spLocks noGrp="1"/>
          </p:cNvSpPr>
          <p:nvPr>
            <p:ph type="title"/>
          </p:nvPr>
        </p:nvSpPr>
        <p:spPr/>
        <p:txBody>
          <a:bodyPr/>
          <a:lstStyle/>
          <a:p>
            <a:r>
              <a:rPr lang="en-IN" dirty="0"/>
              <a:t>Complicated example</a:t>
            </a:r>
          </a:p>
        </p:txBody>
      </p:sp>
      <p:pic>
        <p:nvPicPr>
          <p:cNvPr id="7" name="Content Placeholder 6">
            <a:extLst>
              <a:ext uri="{FF2B5EF4-FFF2-40B4-BE49-F238E27FC236}">
                <a16:creationId xmlns:a16="http://schemas.microsoft.com/office/drawing/2014/main" id="{FAD35794-BF28-4788-9A6B-EAFE64505C81}"/>
              </a:ext>
            </a:extLst>
          </p:cNvPr>
          <p:cNvPicPr>
            <a:picLocks noGrp="1" noChangeAspect="1"/>
          </p:cNvPicPr>
          <p:nvPr>
            <p:ph idx="1"/>
          </p:nvPr>
        </p:nvPicPr>
        <p:blipFill>
          <a:blip r:embed="rId2"/>
          <a:stretch>
            <a:fillRect/>
          </a:stretch>
        </p:blipFill>
        <p:spPr>
          <a:xfrm>
            <a:off x="1431925" y="1914386"/>
            <a:ext cx="8245475" cy="4635815"/>
          </a:xfrm>
          <a:prstGeom prst="rect">
            <a:avLst/>
          </a:prstGeom>
        </p:spPr>
      </p:pic>
      <p:pic>
        <p:nvPicPr>
          <p:cNvPr id="8" name="Picture 7">
            <a:extLst>
              <a:ext uri="{FF2B5EF4-FFF2-40B4-BE49-F238E27FC236}">
                <a16:creationId xmlns:a16="http://schemas.microsoft.com/office/drawing/2014/main" id="{DF7A7909-3537-4897-92D4-D98A03376FEE}"/>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6964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212E-35FB-4C9E-9B69-EB064C7308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BA0B22-E046-4BA9-9B0C-C3C640716FE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F5B2CE0-8E73-4BF4-BEF3-67853B9EBA0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5151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C69AD-2FC7-44D2-8BA5-AF01F27A33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0835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F112-35BE-4BFD-8397-4ECE48F1505E}"/>
              </a:ext>
            </a:extLst>
          </p:cNvPr>
          <p:cNvSpPr>
            <a:spLocks noGrp="1"/>
          </p:cNvSpPr>
          <p:nvPr>
            <p:ph type="title"/>
          </p:nvPr>
        </p:nvSpPr>
        <p:spPr/>
        <p:txBody>
          <a:bodyPr/>
          <a:lstStyle/>
          <a:p>
            <a:r>
              <a:rPr lang="en-IN" dirty="0" err="1"/>
              <a:t>Continous</a:t>
            </a:r>
            <a:r>
              <a:rPr lang="en-IN" dirty="0"/>
              <a:t> variable</a:t>
            </a:r>
          </a:p>
        </p:txBody>
      </p:sp>
      <p:sp>
        <p:nvSpPr>
          <p:cNvPr id="3" name="Content Placeholder 2">
            <a:extLst>
              <a:ext uri="{FF2B5EF4-FFF2-40B4-BE49-F238E27FC236}">
                <a16:creationId xmlns:a16="http://schemas.microsoft.com/office/drawing/2014/main" id="{4DD3CCB9-EAE4-4FC5-87EE-6CC74854D00C}"/>
              </a:ext>
            </a:extLst>
          </p:cNvPr>
          <p:cNvSpPr>
            <a:spLocks noGrp="1"/>
          </p:cNvSpPr>
          <p:nvPr>
            <p:ph idx="1"/>
          </p:nvPr>
        </p:nvSpPr>
        <p:spPr>
          <a:xfrm>
            <a:off x="441493" y="2409096"/>
            <a:ext cx="4003508" cy="4448904"/>
          </a:xfrm>
        </p:spPr>
        <p:txBody>
          <a:bodyPr>
            <a:normAutofit fontScale="92500"/>
          </a:bodyPr>
          <a:lstStyle/>
          <a:p>
            <a:r>
              <a:rPr lang="en-IN" dirty="0"/>
              <a:t>How do we calculate p-value for continuous variable? Like People’s income, Average Weight?</a:t>
            </a:r>
          </a:p>
          <a:p>
            <a:r>
              <a:rPr lang="en-IN" dirty="0"/>
              <a:t>We use the probability density function</a:t>
            </a:r>
          </a:p>
          <a:p>
            <a:r>
              <a:rPr lang="en-IN" dirty="0"/>
              <a:t>Area under the curve always gives us the probability value and the value at that particular instance gives us the likelihood of the value.</a:t>
            </a:r>
          </a:p>
          <a:p>
            <a:r>
              <a:rPr lang="en-IN" dirty="0"/>
              <a:t>Calculating p-value we should only be bothered about area</a:t>
            </a:r>
          </a:p>
          <a:p>
            <a:r>
              <a:rPr lang="en-IN" dirty="0"/>
              <a:t>To calculate the p-value you add up area under the percentages curve</a:t>
            </a:r>
          </a:p>
          <a:p>
            <a:endParaRPr lang="en-IN" dirty="0"/>
          </a:p>
          <a:p>
            <a:endParaRPr lang="en-IN" dirty="0"/>
          </a:p>
        </p:txBody>
      </p:sp>
      <p:pic>
        <p:nvPicPr>
          <p:cNvPr id="4" name="Picture 3">
            <a:extLst>
              <a:ext uri="{FF2B5EF4-FFF2-40B4-BE49-F238E27FC236}">
                <a16:creationId xmlns:a16="http://schemas.microsoft.com/office/drawing/2014/main" id="{F6D1271D-F078-4E42-AD5E-8476B4200EE7}"/>
              </a:ext>
            </a:extLst>
          </p:cNvPr>
          <p:cNvPicPr>
            <a:picLocks noChangeAspect="1"/>
          </p:cNvPicPr>
          <p:nvPr/>
        </p:nvPicPr>
        <p:blipFill>
          <a:blip r:embed="rId2"/>
          <a:stretch>
            <a:fillRect/>
          </a:stretch>
        </p:blipFill>
        <p:spPr>
          <a:xfrm>
            <a:off x="4696754" y="2180496"/>
            <a:ext cx="6873939" cy="3864704"/>
          </a:xfrm>
          <a:prstGeom prst="rect">
            <a:avLst/>
          </a:prstGeom>
        </p:spPr>
      </p:pic>
    </p:spTree>
    <p:extLst>
      <p:ext uri="{BB962C8B-B14F-4D97-AF65-F5344CB8AC3E}">
        <p14:creationId xmlns:p14="http://schemas.microsoft.com/office/powerpoint/2010/main" val="669493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71F2-28D0-44EA-B3DF-2479914C01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095EB0-0012-4638-8065-E01BA8C760D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C000F65-C216-4C3D-A0C8-9329A850006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378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08F9-F7D9-4420-8564-FED461CBF2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B7FE95-1B90-41E1-B2B6-F2889C6F833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FB2DBAA-CBE5-4A2B-A6DF-F04D1FF584B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99742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D0C2-EC25-4DEB-BDBD-6AABACF2D9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DE06BD-8976-4412-B104-FB263AB6A04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B06DA54-726F-408F-8737-F184D3FA964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505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BB43-601C-4599-A6EE-51FCD00EF1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18A6D4-E029-464C-835F-0972C29F871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B445F29-1EDA-4A10-9BDC-1B9EB7580C7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6929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F6FC-27F8-4458-B82C-56BC680552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176330-D6D7-412A-8005-0562AF0D395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3B1BA26-478D-452F-B33C-E14BF751E40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2176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FDB8-34AF-462D-9F33-586F521C93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398713-BD13-4CE4-9406-BBAE4DCD46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3F57EB7-6152-4336-B9E4-46708BF11E2C}"/>
              </a:ext>
            </a:extLst>
          </p:cNvPr>
          <p:cNvPicPr>
            <a:picLocks noChangeAspect="1"/>
          </p:cNvPicPr>
          <p:nvPr/>
        </p:nvPicPr>
        <p:blipFill>
          <a:blip r:embed="rId2"/>
          <a:stretch>
            <a:fillRect/>
          </a:stretch>
        </p:blipFill>
        <p:spPr>
          <a:xfrm>
            <a:off x="0" y="1673"/>
            <a:ext cx="12192000" cy="6854653"/>
          </a:xfrm>
          <a:prstGeom prst="rect">
            <a:avLst/>
          </a:prstGeom>
        </p:spPr>
      </p:pic>
      <p:sp>
        <p:nvSpPr>
          <p:cNvPr id="5" name="TextBox 4">
            <a:extLst>
              <a:ext uri="{FF2B5EF4-FFF2-40B4-BE49-F238E27FC236}">
                <a16:creationId xmlns:a16="http://schemas.microsoft.com/office/drawing/2014/main" id="{AE48FD64-E1F8-40A4-8A53-95E9958DA1EA}"/>
              </a:ext>
            </a:extLst>
          </p:cNvPr>
          <p:cNvSpPr txBox="1"/>
          <p:nvPr/>
        </p:nvSpPr>
        <p:spPr>
          <a:xfrm>
            <a:off x="1612900" y="5080000"/>
            <a:ext cx="9131300" cy="830997"/>
          </a:xfrm>
          <a:prstGeom prst="rect">
            <a:avLst/>
          </a:prstGeom>
          <a:noFill/>
        </p:spPr>
        <p:txBody>
          <a:bodyPr wrap="square" rtlCol="0">
            <a:spAutoFit/>
          </a:bodyPr>
          <a:lstStyle/>
          <a:p>
            <a:r>
              <a:rPr lang="en-IN" sz="2400" dirty="0"/>
              <a:t>This means there is nothing special about guessing some one’s height between 155.4cm to 156cm although that event in itself is rare.</a:t>
            </a:r>
          </a:p>
        </p:txBody>
      </p:sp>
    </p:spTree>
    <p:extLst>
      <p:ext uri="{BB962C8B-B14F-4D97-AF65-F5344CB8AC3E}">
        <p14:creationId xmlns:p14="http://schemas.microsoft.com/office/powerpoint/2010/main" val="42557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68F2-7F59-4DD4-8985-15AECB071AF9}"/>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a16="http://schemas.microsoft.com/office/drawing/2014/main" id="{ECBB8263-326E-45FA-A04A-30C967D92B58}"/>
              </a:ext>
            </a:extLst>
          </p:cNvPr>
          <p:cNvSpPr>
            <a:spLocks noGrp="1"/>
          </p:cNvSpPr>
          <p:nvPr>
            <p:ph idx="1"/>
          </p:nvPr>
        </p:nvSpPr>
        <p:spPr>
          <a:xfrm>
            <a:off x="581192" y="2180496"/>
            <a:ext cx="5375108" cy="4677504"/>
          </a:xfrm>
        </p:spPr>
        <p:txBody>
          <a:bodyPr>
            <a:normAutofit/>
          </a:bodyPr>
          <a:lstStyle/>
          <a:p>
            <a:pPr marL="0" indent="0">
              <a:buNone/>
            </a:pPr>
            <a:r>
              <a:rPr lang="en-US" dirty="0"/>
              <a:t>The normal distribution is a continuous probability distribution. This has several implications for probability.</a:t>
            </a:r>
          </a:p>
          <a:p>
            <a:r>
              <a:rPr lang="en-US" dirty="0"/>
              <a:t>The total area under the normal curve is equal to 1.</a:t>
            </a:r>
          </a:p>
          <a:p>
            <a:r>
              <a:rPr lang="en-US" dirty="0"/>
              <a:t>The probability that a normal random variable </a:t>
            </a:r>
            <a:r>
              <a:rPr lang="en-US" i="1" dirty="0"/>
              <a:t>X</a:t>
            </a:r>
            <a:r>
              <a:rPr lang="en-US" dirty="0"/>
              <a:t> equals any particular value is 0.</a:t>
            </a:r>
          </a:p>
          <a:p>
            <a:r>
              <a:rPr lang="en-US" dirty="0"/>
              <a:t>About </a:t>
            </a:r>
            <a:r>
              <a:rPr lang="en-US" b="1" dirty="0"/>
              <a:t>68% </a:t>
            </a:r>
            <a:r>
              <a:rPr lang="en-US" dirty="0"/>
              <a:t>of the area under the curve falls within 1 standard deviation of the mean.</a:t>
            </a:r>
          </a:p>
          <a:p>
            <a:r>
              <a:rPr lang="en-US" dirty="0"/>
              <a:t>About </a:t>
            </a:r>
            <a:r>
              <a:rPr lang="en-US" b="1" dirty="0"/>
              <a:t>95% </a:t>
            </a:r>
            <a:r>
              <a:rPr lang="en-US" dirty="0"/>
              <a:t>of the area under the curve falls within 2 standard deviations of the mean.</a:t>
            </a:r>
          </a:p>
          <a:p>
            <a:r>
              <a:rPr lang="en-US" dirty="0"/>
              <a:t>About </a:t>
            </a:r>
            <a:r>
              <a:rPr lang="en-US" b="1" dirty="0"/>
              <a:t>99.7%</a:t>
            </a:r>
            <a:r>
              <a:rPr lang="en-US" dirty="0"/>
              <a:t> of the area under the curve falls within 3 standard deviations of the mean.</a:t>
            </a:r>
          </a:p>
          <a:p>
            <a:endParaRPr lang="en-US" dirty="0"/>
          </a:p>
          <a:p>
            <a:endParaRPr lang="en-IN" dirty="0"/>
          </a:p>
        </p:txBody>
      </p:sp>
      <p:pic>
        <p:nvPicPr>
          <p:cNvPr id="5" name="Picture 4">
            <a:extLst>
              <a:ext uri="{FF2B5EF4-FFF2-40B4-BE49-F238E27FC236}">
                <a16:creationId xmlns:a16="http://schemas.microsoft.com/office/drawing/2014/main" id="{454A0858-6CE6-47AA-9020-0682E7DCB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98" y="2235056"/>
            <a:ext cx="6143170" cy="3920788"/>
          </a:xfrm>
          <a:prstGeom prst="rect">
            <a:avLst/>
          </a:prstGeom>
        </p:spPr>
      </p:pic>
    </p:spTree>
    <p:extLst>
      <p:ext uri="{BB962C8B-B14F-4D97-AF65-F5344CB8AC3E}">
        <p14:creationId xmlns:p14="http://schemas.microsoft.com/office/powerpoint/2010/main" val="383863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8299-9352-4FF9-B977-000DFC64089E}"/>
              </a:ext>
            </a:extLst>
          </p:cNvPr>
          <p:cNvSpPr>
            <a:spLocks noGrp="1"/>
          </p:cNvSpPr>
          <p:nvPr>
            <p:ph type="title"/>
          </p:nvPr>
        </p:nvSpPr>
        <p:spPr/>
        <p:txBody>
          <a:bodyPr/>
          <a:lstStyle/>
          <a:p>
            <a:r>
              <a:rPr lang="en-IN" dirty="0"/>
              <a:t>Hypothesis testing</a:t>
            </a:r>
          </a:p>
        </p:txBody>
      </p:sp>
      <p:sp>
        <p:nvSpPr>
          <p:cNvPr id="3" name="Content Placeholder 2">
            <a:extLst>
              <a:ext uri="{FF2B5EF4-FFF2-40B4-BE49-F238E27FC236}">
                <a16:creationId xmlns:a16="http://schemas.microsoft.com/office/drawing/2014/main" id="{5AF07C4D-218D-4B61-B36F-3BD315BC6273}"/>
              </a:ext>
            </a:extLst>
          </p:cNvPr>
          <p:cNvSpPr>
            <a:spLocks noGrp="1"/>
          </p:cNvSpPr>
          <p:nvPr>
            <p:ph idx="1"/>
          </p:nvPr>
        </p:nvSpPr>
        <p:spPr>
          <a:xfrm>
            <a:off x="437322" y="2180496"/>
            <a:ext cx="11173485" cy="4677504"/>
          </a:xfrm>
        </p:spPr>
        <p:txBody>
          <a:bodyPr>
            <a:normAutofit/>
          </a:bodyPr>
          <a:lstStyle/>
          <a:p>
            <a:pPr fontAlgn="base"/>
            <a:r>
              <a:rPr lang="en-US" sz="2000" dirty="0"/>
              <a:t>Data must be interpreted in order to add meaning.</a:t>
            </a:r>
          </a:p>
          <a:p>
            <a:pPr fontAlgn="base"/>
            <a:r>
              <a:rPr lang="en-US" sz="2000" dirty="0"/>
              <a:t>We can interpret data by assuming a specific structure our outcome and use statistical methods to confirm or reject the assumption. The assumption is called a hypothesis and the statistical tests used for this purpose are called statistical hypothesis tests.</a:t>
            </a:r>
          </a:p>
          <a:p>
            <a:pPr fontAlgn="base"/>
            <a:r>
              <a:rPr lang="en-US" sz="2000" dirty="0"/>
              <a:t>Whenever we want to make claims about the distribution of data or whether one set of results are different from another set of results in applied machine learning, we must rely on statistical hypothesis tests.</a:t>
            </a:r>
          </a:p>
          <a:p>
            <a:pPr fontAlgn="base"/>
            <a:r>
              <a:rPr lang="en-US" sz="2000" dirty="0"/>
              <a:t>Statistical hypothesis tests are important for quantifying answers to questions about samples of data.</a:t>
            </a:r>
          </a:p>
          <a:p>
            <a:pPr fontAlgn="base"/>
            <a:r>
              <a:rPr lang="en-US" sz="2000" dirty="0"/>
              <a:t>The interpretation of a statistical hypothesis test requires a correct understanding of p-values and critical values.</a:t>
            </a:r>
          </a:p>
          <a:p>
            <a:pPr fontAlgn="base"/>
            <a:r>
              <a:rPr lang="en-US" sz="2000" dirty="0"/>
              <a:t>Regardless of the significance level, the finding of hypothesis tests may still contain errors.</a:t>
            </a:r>
          </a:p>
          <a:p>
            <a:endParaRPr lang="en-IN" sz="2000" dirty="0"/>
          </a:p>
        </p:txBody>
      </p:sp>
    </p:spTree>
    <p:extLst>
      <p:ext uri="{BB962C8B-B14F-4D97-AF65-F5344CB8AC3E}">
        <p14:creationId xmlns:p14="http://schemas.microsoft.com/office/powerpoint/2010/main" val="312292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BE6F-7A52-4A1C-BC40-F0116A1232A8}"/>
              </a:ext>
            </a:extLst>
          </p:cNvPr>
          <p:cNvSpPr>
            <a:spLocks noGrp="1"/>
          </p:cNvSpPr>
          <p:nvPr>
            <p:ph type="title"/>
          </p:nvPr>
        </p:nvSpPr>
        <p:spPr/>
        <p:txBody>
          <a:bodyPr/>
          <a:lstStyle/>
          <a:p>
            <a:r>
              <a:rPr lang="en-IN" dirty="0"/>
              <a:t>Hypothesis testing</a:t>
            </a:r>
          </a:p>
        </p:txBody>
      </p:sp>
      <p:sp>
        <p:nvSpPr>
          <p:cNvPr id="3" name="Content Placeholder 2">
            <a:extLst>
              <a:ext uri="{FF2B5EF4-FFF2-40B4-BE49-F238E27FC236}">
                <a16:creationId xmlns:a16="http://schemas.microsoft.com/office/drawing/2014/main" id="{E9DC6BEB-D1F8-4B15-B3AF-A8156C144A0E}"/>
              </a:ext>
            </a:extLst>
          </p:cNvPr>
          <p:cNvSpPr>
            <a:spLocks noGrp="1"/>
          </p:cNvSpPr>
          <p:nvPr>
            <p:ph idx="1"/>
          </p:nvPr>
        </p:nvSpPr>
        <p:spPr>
          <a:xfrm>
            <a:off x="410818" y="2438913"/>
            <a:ext cx="11199990" cy="4419087"/>
          </a:xfrm>
        </p:spPr>
        <p:txBody>
          <a:bodyPr>
            <a:noAutofit/>
          </a:bodyPr>
          <a:lstStyle/>
          <a:p>
            <a:r>
              <a:rPr lang="en-US" sz="2000" dirty="0"/>
              <a:t>In statistics, a hypothesis test calculates some quantity under a given assumption. The result of the test allows us to interpret whether the assumption holds or whether the assumption has been violated.</a:t>
            </a:r>
          </a:p>
          <a:p>
            <a:r>
              <a:rPr lang="en-US" sz="2000" dirty="0"/>
              <a:t>Two concrete examples that we will use a lot in machine learning are:</a:t>
            </a:r>
          </a:p>
          <a:p>
            <a:pPr marL="342900" indent="-342900" fontAlgn="base">
              <a:buFont typeface="+mj-lt"/>
              <a:buAutoNum type="arabicPeriod"/>
            </a:pPr>
            <a:r>
              <a:rPr lang="en-US" sz="2000" dirty="0"/>
              <a:t>A test that assumes that data has a normal distribution.</a:t>
            </a:r>
          </a:p>
          <a:p>
            <a:pPr marL="342900" indent="-342900" fontAlgn="base">
              <a:buFont typeface="+mj-lt"/>
              <a:buAutoNum type="arabicPeriod"/>
            </a:pPr>
            <a:r>
              <a:rPr lang="en-US" sz="2000" dirty="0"/>
              <a:t>A test that assumes that two samples were drawn from the same underlying population distribution.</a:t>
            </a:r>
          </a:p>
          <a:p>
            <a:pPr fontAlgn="base"/>
            <a:r>
              <a:rPr lang="en-US" sz="2000" dirty="0"/>
              <a:t>The assumption of a statistical test is called the null hypothesis, or hypothesis 0 (H0 for short). It is often called the default assumption, or the assumption that nothing has changed.</a:t>
            </a:r>
          </a:p>
          <a:p>
            <a:pPr fontAlgn="base"/>
            <a:r>
              <a:rPr lang="en-US" sz="2000" dirty="0"/>
              <a:t>A violation of the test’s assumption is often called the first hypothesis, hypothesis 1 or H1 for short. H1 is really a short hand for “</a:t>
            </a:r>
            <a:r>
              <a:rPr lang="en-US" sz="2000" i="1" dirty="0"/>
              <a:t>some other hypothesis</a:t>
            </a:r>
            <a:r>
              <a:rPr lang="en-US" sz="2000" dirty="0"/>
              <a:t>,” as all we know is that the evidence suggests that the H0 can be rejected.</a:t>
            </a:r>
          </a:p>
          <a:p>
            <a:pPr fontAlgn="base"/>
            <a:endParaRPr lang="en-US" sz="2000" dirty="0"/>
          </a:p>
          <a:p>
            <a:endParaRPr lang="en-IN" sz="2000" dirty="0"/>
          </a:p>
        </p:txBody>
      </p:sp>
    </p:spTree>
    <p:extLst>
      <p:ext uri="{BB962C8B-B14F-4D97-AF65-F5344CB8AC3E}">
        <p14:creationId xmlns:p14="http://schemas.microsoft.com/office/powerpoint/2010/main" val="4062453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1B5B-D3A0-43AE-A080-37856B08A5F5}"/>
              </a:ext>
            </a:extLst>
          </p:cNvPr>
          <p:cNvSpPr>
            <a:spLocks noGrp="1"/>
          </p:cNvSpPr>
          <p:nvPr>
            <p:ph type="title"/>
          </p:nvPr>
        </p:nvSpPr>
        <p:spPr/>
        <p:txBody>
          <a:bodyPr/>
          <a:lstStyle/>
          <a:p>
            <a:r>
              <a:rPr lang="en-IN" dirty="0"/>
              <a:t>Null and alternate hypothesis</a:t>
            </a:r>
          </a:p>
        </p:txBody>
      </p:sp>
      <p:sp>
        <p:nvSpPr>
          <p:cNvPr id="3" name="Content Placeholder 2">
            <a:extLst>
              <a:ext uri="{FF2B5EF4-FFF2-40B4-BE49-F238E27FC236}">
                <a16:creationId xmlns:a16="http://schemas.microsoft.com/office/drawing/2014/main" id="{5FCC1861-50D5-431B-AB9B-B66993A4548F}"/>
              </a:ext>
            </a:extLst>
          </p:cNvPr>
          <p:cNvSpPr>
            <a:spLocks noGrp="1"/>
          </p:cNvSpPr>
          <p:nvPr>
            <p:ph idx="1"/>
          </p:nvPr>
        </p:nvSpPr>
        <p:spPr>
          <a:xfrm>
            <a:off x="581192" y="2657574"/>
            <a:ext cx="11029615" cy="3678303"/>
          </a:xfrm>
        </p:spPr>
        <p:txBody>
          <a:bodyPr>
            <a:noAutofit/>
          </a:bodyPr>
          <a:lstStyle/>
          <a:p>
            <a:pPr fontAlgn="base"/>
            <a:r>
              <a:rPr lang="en-US" sz="2000" b="1" dirty="0"/>
              <a:t>Hypothesis 0 (H0)</a:t>
            </a:r>
            <a:r>
              <a:rPr lang="en-US" sz="2000" dirty="0"/>
              <a:t>: Assumption of the test holds and is failed to be rejected at some level of significance.</a:t>
            </a:r>
          </a:p>
          <a:p>
            <a:pPr fontAlgn="base"/>
            <a:r>
              <a:rPr lang="en-US" sz="2000" b="1" dirty="0"/>
              <a:t>Hypothesis 1 (H1)</a:t>
            </a:r>
            <a:r>
              <a:rPr lang="en-US" sz="2000" dirty="0"/>
              <a:t>: Assumption of the test does not hold and is rejected at some level of significance.</a:t>
            </a:r>
          </a:p>
          <a:p>
            <a:r>
              <a:rPr lang="en-US" sz="2000" dirty="0"/>
              <a:t>The results of a statistical hypothesis test must be interpreted for us to start making claims</a:t>
            </a:r>
          </a:p>
          <a:p>
            <a:r>
              <a:rPr lang="en-US" sz="2000" dirty="0"/>
              <a:t> 	There are two common forms that a result from a statistical hypothesis test may take, and they must be interpreted in different ways. They are the p-value and </a:t>
            </a:r>
            <a:r>
              <a:rPr lang="en-US" sz="2000" dirty="0">
                <a:hlinkClick r:id="rId2"/>
              </a:rPr>
              <a:t>critical values</a:t>
            </a:r>
            <a:r>
              <a:rPr lang="en-US" sz="2000" dirty="0"/>
              <a:t>. 		</a:t>
            </a:r>
          </a:p>
          <a:p>
            <a:pPr fontAlgn="base"/>
            <a:r>
              <a:rPr lang="en-US" sz="2000" b="1" dirty="0"/>
              <a:t>If p-value &gt; alpha</a:t>
            </a:r>
            <a:r>
              <a:rPr lang="en-US" sz="2000" dirty="0"/>
              <a:t>: Fail to reject the null hypothesis (i.e. not significant result).</a:t>
            </a:r>
          </a:p>
          <a:p>
            <a:pPr fontAlgn="base"/>
            <a:r>
              <a:rPr lang="en-US" sz="2000" b="1" dirty="0"/>
              <a:t>If p-value &lt;= alpha</a:t>
            </a:r>
            <a:r>
              <a:rPr lang="en-US" sz="2000" dirty="0"/>
              <a:t>: Reject the null hypothesis (i.e. significant result).</a:t>
            </a:r>
          </a:p>
          <a:p>
            <a:pPr fontAlgn="base"/>
            <a:r>
              <a:rPr lang="en-US" sz="2000" dirty="0"/>
              <a:t>For example, if we were performing a test of whether a data sample was normal and we calculated a p-value of .07, we could state something like:</a:t>
            </a:r>
          </a:p>
          <a:p>
            <a:endParaRPr lang="en-IN" sz="2000" dirty="0"/>
          </a:p>
        </p:txBody>
      </p:sp>
    </p:spTree>
    <p:extLst>
      <p:ext uri="{BB962C8B-B14F-4D97-AF65-F5344CB8AC3E}">
        <p14:creationId xmlns:p14="http://schemas.microsoft.com/office/powerpoint/2010/main" val="340971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78C4-4D1D-4974-8AC0-134B429218FA}"/>
              </a:ext>
            </a:extLst>
          </p:cNvPr>
          <p:cNvSpPr>
            <a:spLocks noGrp="1"/>
          </p:cNvSpPr>
          <p:nvPr>
            <p:ph type="title"/>
          </p:nvPr>
        </p:nvSpPr>
        <p:spPr/>
        <p:txBody>
          <a:bodyPr/>
          <a:lstStyle/>
          <a:p>
            <a:r>
              <a:rPr lang="en-IN" dirty="0"/>
              <a:t>Steps for hypothesis testing</a:t>
            </a:r>
          </a:p>
        </p:txBody>
      </p:sp>
      <p:sp>
        <p:nvSpPr>
          <p:cNvPr id="3" name="Content Placeholder 2">
            <a:extLst>
              <a:ext uri="{FF2B5EF4-FFF2-40B4-BE49-F238E27FC236}">
                <a16:creationId xmlns:a16="http://schemas.microsoft.com/office/drawing/2014/main" id="{730A8607-1F4E-4DE7-AA91-9EE9CD675E95}"/>
              </a:ext>
            </a:extLst>
          </p:cNvPr>
          <p:cNvSpPr>
            <a:spLocks noGrp="1"/>
          </p:cNvSpPr>
          <p:nvPr>
            <p:ph idx="1"/>
          </p:nvPr>
        </p:nvSpPr>
        <p:spPr/>
        <p:txBody>
          <a:bodyPr>
            <a:normAutofit/>
          </a:bodyPr>
          <a:lstStyle/>
          <a:p>
            <a:pPr marL="342900" indent="-342900">
              <a:buFont typeface="+mj-lt"/>
              <a:buAutoNum type="arabicPeriod"/>
            </a:pPr>
            <a:r>
              <a:rPr lang="en-IN" sz="2800" dirty="0"/>
              <a:t>State Null (H0) and Alternative Hypothesis (H 1)</a:t>
            </a:r>
          </a:p>
          <a:p>
            <a:pPr marL="342900" indent="-342900">
              <a:buFont typeface="+mj-lt"/>
              <a:buAutoNum type="arabicPeriod"/>
            </a:pPr>
            <a:r>
              <a:rPr lang="en-IN" sz="2800" dirty="0"/>
              <a:t>Choose significance level alpha</a:t>
            </a:r>
          </a:p>
          <a:p>
            <a:pPr marL="342900" indent="-342900">
              <a:buFont typeface="+mj-lt"/>
              <a:buAutoNum type="arabicPeriod"/>
            </a:pPr>
            <a:r>
              <a:rPr lang="en-IN" sz="2800" dirty="0"/>
              <a:t>Find Critical Values</a:t>
            </a:r>
          </a:p>
          <a:p>
            <a:pPr marL="342900" indent="-342900">
              <a:buFont typeface="+mj-lt"/>
              <a:buAutoNum type="arabicPeriod"/>
            </a:pPr>
            <a:r>
              <a:rPr lang="en-IN" sz="2800" dirty="0"/>
              <a:t>Find test Statistic</a:t>
            </a:r>
          </a:p>
          <a:p>
            <a:pPr marL="342900" indent="-342900">
              <a:buFont typeface="+mj-lt"/>
              <a:buAutoNum type="arabicPeriod"/>
            </a:pPr>
            <a:r>
              <a:rPr lang="en-IN" sz="2800" dirty="0"/>
              <a:t>Draw your conclusion</a:t>
            </a:r>
          </a:p>
        </p:txBody>
      </p:sp>
    </p:spTree>
    <p:extLst>
      <p:ext uri="{BB962C8B-B14F-4D97-AF65-F5344CB8AC3E}">
        <p14:creationId xmlns:p14="http://schemas.microsoft.com/office/powerpoint/2010/main" val="342810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30F2-25EC-418A-B286-F95EA660B6DB}"/>
              </a:ext>
            </a:extLst>
          </p:cNvPr>
          <p:cNvSpPr>
            <a:spLocks noGrp="1"/>
          </p:cNvSpPr>
          <p:nvPr>
            <p:ph type="title"/>
          </p:nvPr>
        </p:nvSpPr>
        <p:spPr/>
        <p:txBody>
          <a:bodyPr/>
          <a:lstStyle/>
          <a:p>
            <a:r>
              <a:rPr lang="en-IN" dirty="0"/>
              <a:t>Z-test</a:t>
            </a:r>
          </a:p>
        </p:txBody>
      </p:sp>
      <p:pic>
        <p:nvPicPr>
          <p:cNvPr id="5" name="Content Placeholder 4">
            <a:extLst>
              <a:ext uri="{FF2B5EF4-FFF2-40B4-BE49-F238E27FC236}">
                <a16:creationId xmlns:a16="http://schemas.microsoft.com/office/drawing/2014/main" id="{533441BA-8DE6-41DC-836B-A7D5556F2B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5707" y="2181225"/>
            <a:ext cx="5500586" cy="3678238"/>
          </a:xfrm>
        </p:spPr>
      </p:pic>
    </p:spTree>
    <p:extLst>
      <p:ext uri="{BB962C8B-B14F-4D97-AF65-F5344CB8AC3E}">
        <p14:creationId xmlns:p14="http://schemas.microsoft.com/office/powerpoint/2010/main" val="309324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B7BFE-50D8-42EA-8A12-70CA01E44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185530"/>
            <a:ext cx="11330609" cy="6559827"/>
          </a:xfrm>
          <a:prstGeom prst="rect">
            <a:avLst/>
          </a:prstGeom>
        </p:spPr>
      </p:pic>
    </p:spTree>
    <p:extLst>
      <p:ext uri="{BB962C8B-B14F-4D97-AF65-F5344CB8AC3E}">
        <p14:creationId xmlns:p14="http://schemas.microsoft.com/office/powerpoint/2010/main" val="2397728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8FA7D-B5FC-4FCD-946A-62A67832C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32" y="927653"/>
            <a:ext cx="5584347" cy="3763617"/>
          </a:xfrm>
          <a:prstGeom prst="rect">
            <a:avLst/>
          </a:prstGeom>
        </p:spPr>
      </p:pic>
      <p:pic>
        <p:nvPicPr>
          <p:cNvPr id="9" name="Picture 8">
            <a:extLst>
              <a:ext uri="{FF2B5EF4-FFF2-40B4-BE49-F238E27FC236}">
                <a16:creationId xmlns:a16="http://schemas.microsoft.com/office/drawing/2014/main" id="{0326D132-88D2-401D-8E2C-78EAC4B4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538" y="728870"/>
            <a:ext cx="5231091" cy="3766155"/>
          </a:xfrm>
          <a:prstGeom prst="rect">
            <a:avLst/>
          </a:prstGeom>
        </p:spPr>
      </p:pic>
    </p:spTree>
    <p:extLst>
      <p:ext uri="{BB962C8B-B14F-4D97-AF65-F5344CB8AC3E}">
        <p14:creationId xmlns:p14="http://schemas.microsoft.com/office/powerpoint/2010/main" val="371645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434A9-4CB0-4F15-BC95-DD42B9A28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20" y="1054046"/>
            <a:ext cx="4368267" cy="4048040"/>
          </a:xfrm>
          <a:prstGeom prst="rect">
            <a:avLst/>
          </a:prstGeom>
        </p:spPr>
      </p:pic>
      <p:pic>
        <p:nvPicPr>
          <p:cNvPr id="5" name="Picture 4">
            <a:extLst>
              <a:ext uri="{FF2B5EF4-FFF2-40B4-BE49-F238E27FC236}">
                <a16:creationId xmlns:a16="http://schemas.microsoft.com/office/drawing/2014/main" id="{52FE7D83-1D67-4CE9-B040-3347635AA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417" y="1054045"/>
            <a:ext cx="6987237" cy="4048041"/>
          </a:xfrm>
          <a:prstGeom prst="rect">
            <a:avLst/>
          </a:prstGeom>
        </p:spPr>
      </p:pic>
    </p:spTree>
    <p:extLst>
      <p:ext uri="{BB962C8B-B14F-4D97-AF65-F5344CB8AC3E}">
        <p14:creationId xmlns:p14="http://schemas.microsoft.com/office/powerpoint/2010/main" val="761320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0A3B9-C224-46E4-9E9E-D99BC495835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5845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43A04F-B02C-404A-B4A1-F51D3F437D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8199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2599-258E-42ED-8FBB-FC9B8399C30F}"/>
              </a:ext>
            </a:extLst>
          </p:cNvPr>
          <p:cNvSpPr>
            <a:spLocks noGrp="1"/>
          </p:cNvSpPr>
          <p:nvPr>
            <p:ph type="title"/>
          </p:nvPr>
        </p:nvSpPr>
        <p:spPr/>
        <p:txBody>
          <a:bodyPr/>
          <a:lstStyle/>
          <a:p>
            <a:r>
              <a:rPr lang="en-IN" dirty="0"/>
              <a:t>Standard normal distribution</a:t>
            </a:r>
          </a:p>
        </p:txBody>
      </p:sp>
      <p:sp>
        <p:nvSpPr>
          <p:cNvPr id="3" name="Content Placeholder 2">
            <a:extLst>
              <a:ext uri="{FF2B5EF4-FFF2-40B4-BE49-F238E27FC236}">
                <a16:creationId xmlns:a16="http://schemas.microsoft.com/office/drawing/2014/main" id="{67BF14B4-2BD1-4EC9-BBA3-D0C09339A69B}"/>
              </a:ext>
            </a:extLst>
          </p:cNvPr>
          <p:cNvSpPr>
            <a:spLocks noGrp="1"/>
          </p:cNvSpPr>
          <p:nvPr>
            <p:ph idx="1"/>
          </p:nvPr>
        </p:nvSpPr>
        <p:spPr>
          <a:xfrm>
            <a:off x="581192" y="2477541"/>
            <a:ext cx="5349708" cy="3678303"/>
          </a:xfrm>
        </p:spPr>
        <p:txBody>
          <a:bodyPr>
            <a:normAutofit fontScale="92500"/>
          </a:bodyPr>
          <a:lstStyle/>
          <a:p>
            <a:r>
              <a:rPr lang="en-US" dirty="0"/>
              <a:t>The </a:t>
            </a:r>
            <a:r>
              <a:rPr lang="en-US" b="1" dirty="0"/>
              <a:t>standard normal distribution</a:t>
            </a:r>
            <a:r>
              <a:rPr lang="en-US" dirty="0"/>
              <a:t> is a special case of the normal distribution. It is the distribution that occurs when a normal random variable has a mean of zero and a standard deviation of one.</a:t>
            </a:r>
          </a:p>
          <a:p>
            <a:r>
              <a:rPr lang="en-US" dirty="0"/>
              <a:t>The normal random variable of a standard normal distribution is called a </a:t>
            </a:r>
            <a:r>
              <a:rPr lang="en-US" b="1" dirty="0"/>
              <a:t>standard score</a:t>
            </a:r>
            <a:r>
              <a:rPr lang="en-US" dirty="0"/>
              <a:t> or a </a:t>
            </a:r>
            <a:r>
              <a:rPr lang="en-US" b="1" dirty="0"/>
              <a:t>z-score</a:t>
            </a:r>
            <a:r>
              <a:rPr lang="en-US" dirty="0"/>
              <a:t>. Every normal random variable </a:t>
            </a:r>
            <a:r>
              <a:rPr lang="en-US" i="1" dirty="0"/>
              <a:t>X</a:t>
            </a:r>
            <a:r>
              <a:rPr lang="en-US" dirty="0"/>
              <a:t> can be transformed into a </a:t>
            </a:r>
            <a:r>
              <a:rPr lang="en-US" i="1" dirty="0"/>
              <a:t>z</a:t>
            </a:r>
            <a:r>
              <a:rPr lang="en-US" dirty="0"/>
              <a:t> score via the following equation:</a:t>
            </a:r>
          </a:p>
          <a:p>
            <a:pPr marL="0" indent="0">
              <a:buNone/>
            </a:pPr>
            <a:r>
              <a:rPr lang="en-US" i="1" dirty="0"/>
              <a:t>z</a:t>
            </a:r>
            <a:r>
              <a:rPr lang="en-US" dirty="0"/>
              <a:t> = (</a:t>
            </a:r>
            <a:r>
              <a:rPr lang="en-US" i="1" dirty="0"/>
              <a:t>X</a:t>
            </a:r>
            <a:r>
              <a:rPr lang="en-US" dirty="0"/>
              <a:t> - μ) / σ</a:t>
            </a:r>
          </a:p>
          <a:p>
            <a:r>
              <a:rPr lang="en-US" dirty="0"/>
              <a:t>where </a:t>
            </a:r>
            <a:r>
              <a:rPr lang="en-US" i="1" dirty="0"/>
              <a:t>X</a:t>
            </a:r>
            <a:r>
              <a:rPr lang="en-US" dirty="0"/>
              <a:t> is a normal random variable, μ is the mean of </a:t>
            </a:r>
            <a:r>
              <a:rPr lang="en-US" i="1" dirty="0"/>
              <a:t>X</a:t>
            </a:r>
            <a:r>
              <a:rPr lang="en-US" dirty="0"/>
              <a:t>, and σ is the standard deviation of </a:t>
            </a:r>
            <a:r>
              <a:rPr lang="en-US" i="1" dirty="0"/>
              <a:t>X</a:t>
            </a:r>
            <a:r>
              <a:rPr lang="en-US" dirty="0"/>
              <a:t>.</a:t>
            </a:r>
          </a:p>
          <a:p>
            <a:endParaRPr lang="en-IN" dirty="0"/>
          </a:p>
        </p:txBody>
      </p:sp>
      <p:pic>
        <p:nvPicPr>
          <p:cNvPr id="5" name="Picture 4">
            <a:extLst>
              <a:ext uri="{FF2B5EF4-FFF2-40B4-BE49-F238E27FC236}">
                <a16:creationId xmlns:a16="http://schemas.microsoft.com/office/drawing/2014/main" id="{BE0E6322-C1C9-4887-B8E1-65453FF9F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694" y="2632313"/>
            <a:ext cx="4389013" cy="3523531"/>
          </a:xfrm>
          <a:prstGeom prst="rect">
            <a:avLst/>
          </a:prstGeom>
        </p:spPr>
      </p:pic>
    </p:spTree>
    <p:extLst>
      <p:ext uri="{BB962C8B-B14F-4D97-AF65-F5344CB8AC3E}">
        <p14:creationId xmlns:p14="http://schemas.microsoft.com/office/powerpoint/2010/main" val="319829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9C748-DE13-42BF-A119-88D7A79677E4}"/>
              </a:ext>
            </a:extLst>
          </p:cNvPr>
          <p:cNvPicPr>
            <a:picLocks noChangeAspect="1"/>
          </p:cNvPicPr>
          <p:nvPr/>
        </p:nvPicPr>
        <p:blipFill>
          <a:blip r:embed="rId2"/>
          <a:stretch>
            <a:fillRect/>
          </a:stretch>
        </p:blipFill>
        <p:spPr>
          <a:xfrm>
            <a:off x="0" y="14925"/>
            <a:ext cx="12192000" cy="6854653"/>
          </a:xfrm>
          <a:prstGeom prst="rect">
            <a:avLst/>
          </a:prstGeom>
        </p:spPr>
      </p:pic>
    </p:spTree>
    <p:extLst>
      <p:ext uri="{BB962C8B-B14F-4D97-AF65-F5344CB8AC3E}">
        <p14:creationId xmlns:p14="http://schemas.microsoft.com/office/powerpoint/2010/main" val="4125010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B0F68-D622-416D-9B4F-AAB05995E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61" y="961659"/>
            <a:ext cx="7792278" cy="5314273"/>
          </a:xfrm>
          <a:prstGeom prst="rect">
            <a:avLst/>
          </a:prstGeom>
        </p:spPr>
      </p:pic>
    </p:spTree>
    <p:extLst>
      <p:ext uri="{BB962C8B-B14F-4D97-AF65-F5344CB8AC3E}">
        <p14:creationId xmlns:p14="http://schemas.microsoft.com/office/powerpoint/2010/main" val="4205269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ED1C2-4B76-4EAF-BB59-4364BB388EC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19527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608D1B-5685-4C9E-88B9-9F303F2ABCFD}"/>
              </a:ext>
            </a:extLst>
          </p:cNvPr>
          <p:cNvSpPr>
            <a:spLocks noGrp="1"/>
          </p:cNvSpPr>
          <p:nvPr>
            <p:ph type="title"/>
          </p:nvPr>
        </p:nvSpPr>
        <p:spPr/>
        <p:txBody>
          <a:bodyPr/>
          <a:lstStyle/>
          <a:p>
            <a:r>
              <a:rPr lang="en-IN" dirty="0"/>
              <a:t>Why is statistics important</a:t>
            </a:r>
          </a:p>
        </p:txBody>
      </p:sp>
      <p:sp>
        <p:nvSpPr>
          <p:cNvPr id="5" name="Content Placeholder 4">
            <a:extLst>
              <a:ext uri="{FF2B5EF4-FFF2-40B4-BE49-F238E27FC236}">
                <a16:creationId xmlns:a16="http://schemas.microsoft.com/office/drawing/2014/main" id="{C5276EA9-EC04-4C5B-9D93-28E751307AE0}"/>
              </a:ext>
            </a:extLst>
          </p:cNvPr>
          <p:cNvSpPr>
            <a:spLocks noGrp="1"/>
          </p:cNvSpPr>
          <p:nvPr>
            <p:ph idx="1"/>
          </p:nvPr>
        </p:nvSpPr>
        <p:spPr>
          <a:xfrm>
            <a:off x="581193" y="2930772"/>
            <a:ext cx="11029615" cy="3678303"/>
          </a:xfrm>
        </p:spPr>
        <p:txBody>
          <a:bodyPr>
            <a:noAutofit/>
          </a:bodyPr>
          <a:lstStyle/>
          <a:p>
            <a:r>
              <a:rPr lang="en-US" sz="1600" dirty="0"/>
              <a:t>The study of statistics revolves around the study of data sets. This lesson describes two important types of data sets -</a:t>
            </a:r>
            <a:r>
              <a:rPr lang="en-US" sz="1600" b="1" dirty="0"/>
              <a:t>populations</a:t>
            </a:r>
            <a:r>
              <a:rPr lang="en-US" sz="1600" dirty="0"/>
              <a:t> and </a:t>
            </a:r>
            <a:r>
              <a:rPr lang="en-US" sz="1600" b="1" dirty="0"/>
              <a:t>samples</a:t>
            </a:r>
            <a:r>
              <a:rPr lang="en-US" sz="1600" dirty="0"/>
              <a:t>. </a:t>
            </a:r>
          </a:p>
          <a:p>
            <a:pPr marL="0" indent="0">
              <a:buNone/>
            </a:pPr>
            <a:r>
              <a:rPr lang="en-US" sz="1600" dirty="0"/>
              <a:t>The main difference between a population and sample has to do with how observations are assigned to the data set.</a:t>
            </a:r>
          </a:p>
          <a:p>
            <a:r>
              <a:rPr lang="en-US" sz="1600" dirty="0"/>
              <a:t>A </a:t>
            </a:r>
            <a:r>
              <a:rPr lang="en-US" sz="1600" b="1" dirty="0"/>
              <a:t>population</a:t>
            </a:r>
            <a:r>
              <a:rPr lang="en-US" sz="1600" dirty="0"/>
              <a:t> includes all of the elements from a set of data.</a:t>
            </a:r>
          </a:p>
          <a:p>
            <a:r>
              <a:rPr lang="en-US" sz="1600" dirty="0"/>
              <a:t>A </a:t>
            </a:r>
            <a:r>
              <a:rPr lang="en-US" sz="1600" b="1" dirty="0"/>
              <a:t>sample</a:t>
            </a:r>
            <a:r>
              <a:rPr lang="en-US" sz="1600" dirty="0"/>
              <a:t> consists one or more observations drawn from the population.</a:t>
            </a:r>
          </a:p>
          <a:p>
            <a:pPr marL="0" indent="0">
              <a:buNone/>
            </a:pPr>
            <a:endParaRPr lang="en-US" sz="1600" dirty="0"/>
          </a:p>
          <a:p>
            <a:pPr marL="0" indent="0">
              <a:buNone/>
            </a:pPr>
            <a:r>
              <a:rPr lang="en-US" sz="1600" dirty="0"/>
              <a:t>Other differences have to do with nomenclature, notation, and computations. For example,</a:t>
            </a:r>
          </a:p>
          <a:p>
            <a:r>
              <a:rPr lang="en-US" sz="1600" dirty="0"/>
              <a:t>A measurable characteristic of a population, such as a mean or standard deviation, is called a </a:t>
            </a:r>
            <a:r>
              <a:rPr lang="en-US" sz="1600" b="1" dirty="0"/>
              <a:t>parameter</a:t>
            </a:r>
            <a:r>
              <a:rPr lang="en-US" sz="1600" dirty="0"/>
              <a:t>; but a measurable characteristic of a sample is called a </a:t>
            </a:r>
            <a:r>
              <a:rPr lang="en-US" sz="1600" b="1" dirty="0"/>
              <a:t>statistic</a:t>
            </a:r>
            <a:r>
              <a:rPr lang="en-US" sz="1600" dirty="0"/>
              <a:t>.</a:t>
            </a:r>
          </a:p>
          <a:p>
            <a:r>
              <a:rPr lang="en-US" sz="1600" dirty="0"/>
              <a:t>We will see in future lessons that the mean of a population is denoted by the symbol μ; but the mean of a sample is denoted by the symbol x.</a:t>
            </a:r>
          </a:p>
          <a:p>
            <a:r>
              <a:rPr lang="en-US" sz="1600" dirty="0"/>
              <a:t>We will also learn in future lessons that the formula for the standard deviation of a population is different from the formula for the standard deviation of a sample.</a:t>
            </a:r>
          </a:p>
          <a:p>
            <a:pPr marL="0" indent="0">
              <a:buNone/>
            </a:pPr>
            <a:endParaRPr lang="en-US" sz="1600" dirty="0"/>
          </a:p>
          <a:p>
            <a:endParaRPr lang="en-IN" sz="1600" dirty="0"/>
          </a:p>
        </p:txBody>
      </p:sp>
      <p:pic>
        <p:nvPicPr>
          <p:cNvPr id="2" name="Picture 1">
            <a:extLst>
              <a:ext uri="{FF2B5EF4-FFF2-40B4-BE49-F238E27FC236}">
                <a16:creationId xmlns:a16="http://schemas.microsoft.com/office/drawing/2014/main" id="{E7D65E49-AFAE-4D4E-9162-42B0C6A1AB95}"/>
              </a:ext>
            </a:extLst>
          </p:cNvPr>
          <p:cNvPicPr>
            <a:picLocks noChangeAspect="1"/>
          </p:cNvPicPr>
          <p:nvPr/>
        </p:nvPicPr>
        <p:blipFill>
          <a:blip r:embed="rId2"/>
          <a:stretch>
            <a:fillRect/>
          </a:stretch>
        </p:blipFill>
        <p:spPr>
          <a:xfrm>
            <a:off x="0" y="1673"/>
            <a:ext cx="12192000" cy="6854653"/>
          </a:xfrm>
          <a:prstGeom prst="rect">
            <a:avLst/>
          </a:prstGeom>
        </p:spPr>
      </p:pic>
      <p:pic>
        <p:nvPicPr>
          <p:cNvPr id="3" name="Picture 2">
            <a:extLst>
              <a:ext uri="{FF2B5EF4-FFF2-40B4-BE49-F238E27FC236}">
                <a16:creationId xmlns:a16="http://schemas.microsoft.com/office/drawing/2014/main" id="{2ECAB611-3D89-49DB-94EF-4AC196B9BD2A}"/>
              </a:ext>
            </a:extLst>
          </p:cNvPr>
          <p:cNvPicPr>
            <a:picLocks noChangeAspect="1"/>
          </p:cNvPicPr>
          <p:nvPr/>
        </p:nvPicPr>
        <p:blipFill>
          <a:blip r:embed="rId3"/>
          <a:stretch>
            <a:fillRect/>
          </a:stretch>
        </p:blipFill>
        <p:spPr>
          <a:xfrm>
            <a:off x="99391" y="0"/>
            <a:ext cx="12192000" cy="6854653"/>
          </a:xfrm>
          <a:prstGeom prst="rect">
            <a:avLst/>
          </a:prstGeom>
        </p:spPr>
      </p:pic>
    </p:spTree>
    <p:extLst>
      <p:ext uri="{BB962C8B-B14F-4D97-AF65-F5344CB8AC3E}">
        <p14:creationId xmlns:p14="http://schemas.microsoft.com/office/powerpoint/2010/main" val="426454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AE7C5-2FDD-4E69-A843-57146A3F8E1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2051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378B-5D6E-40BA-A66C-4D4B57D5F321}"/>
              </a:ext>
            </a:extLst>
          </p:cNvPr>
          <p:cNvSpPr>
            <a:spLocks noGrp="1"/>
          </p:cNvSpPr>
          <p:nvPr>
            <p:ph type="title"/>
          </p:nvPr>
        </p:nvSpPr>
        <p:spPr/>
        <p:txBody>
          <a:bodyPr/>
          <a:lstStyle/>
          <a:p>
            <a:r>
              <a:rPr lang="en-IN" dirty="0"/>
              <a:t>Z score</a:t>
            </a:r>
          </a:p>
        </p:txBody>
      </p:sp>
      <p:sp>
        <p:nvSpPr>
          <p:cNvPr id="3" name="Content Placeholder 2">
            <a:extLst>
              <a:ext uri="{FF2B5EF4-FFF2-40B4-BE49-F238E27FC236}">
                <a16:creationId xmlns:a16="http://schemas.microsoft.com/office/drawing/2014/main" id="{5449DC5E-0B66-4AE7-8437-7B629066EB78}"/>
              </a:ext>
            </a:extLst>
          </p:cNvPr>
          <p:cNvSpPr>
            <a:spLocks noGrp="1"/>
          </p:cNvSpPr>
          <p:nvPr>
            <p:ph idx="1"/>
          </p:nvPr>
        </p:nvSpPr>
        <p:spPr>
          <a:xfrm>
            <a:off x="317500" y="2180496"/>
            <a:ext cx="11293307" cy="4677504"/>
          </a:xfrm>
        </p:spPr>
        <p:txBody>
          <a:bodyPr>
            <a:normAutofit/>
          </a:bodyPr>
          <a:lstStyle/>
          <a:p>
            <a:r>
              <a:rPr lang="en-IN" sz="2000" dirty="0"/>
              <a:t>A Z score describes how far a raw score falls from the mean in standard deviation units.</a:t>
            </a:r>
          </a:p>
          <a:p>
            <a:r>
              <a:rPr lang="en-IN" sz="2000" dirty="0"/>
              <a:t>Subtract the mean from the raw score and divide by the standard deviation</a:t>
            </a:r>
          </a:p>
          <a:p>
            <a:r>
              <a:rPr lang="en-IN" sz="2000" dirty="0"/>
              <a:t>Z score looks like +1.32, +0.01, -1.96, +0.75</a:t>
            </a:r>
          </a:p>
          <a:p>
            <a:r>
              <a:rPr lang="en-IN" sz="2000" dirty="0"/>
              <a:t>The sign tells us whether the observation is above or below the mean. Negative means below whereas positive means above.</a:t>
            </a:r>
          </a:p>
          <a:p>
            <a:r>
              <a:rPr lang="en-IN" sz="2000" dirty="0"/>
              <a:t>Number tells us the score and mean in terms of standard </a:t>
            </a:r>
          </a:p>
          <a:p>
            <a:r>
              <a:rPr lang="en-IN" sz="2000" dirty="0"/>
              <a:t>The mean is always Z = 0</a:t>
            </a:r>
          </a:p>
          <a:p>
            <a:r>
              <a:rPr lang="en-US" sz="2000" dirty="0"/>
              <a:t>A </a:t>
            </a:r>
            <a:r>
              <a:rPr lang="en-US" sz="2000" b="1" dirty="0"/>
              <a:t>z-score</a:t>
            </a:r>
            <a:r>
              <a:rPr lang="en-US" sz="2000" dirty="0"/>
              <a:t> (aka, a </a:t>
            </a:r>
            <a:r>
              <a:rPr lang="en-US" sz="2000" b="1" dirty="0"/>
              <a:t>standard score</a:t>
            </a:r>
            <a:r>
              <a:rPr lang="en-US" sz="2000" dirty="0"/>
              <a:t>) indicates how many </a:t>
            </a:r>
            <a:r>
              <a:rPr lang="en-US" sz="2000" dirty="0">
                <a:hlinkClick r:id="rId2"/>
              </a:rPr>
              <a:t>standard deviations</a:t>
            </a:r>
            <a:r>
              <a:rPr lang="en-US" sz="2000" dirty="0"/>
              <a:t> an element is from the mean. A z-score can be calculated from the following formula.</a:t>
            </a:r>
          </a:p>
          <a:p>
            <a:pPr marL="0" indent="0">
              <a:buNone/>
            </a:pPr>
            <a:r>
              <a:rPr lang="en-US" sz="2000" dirty="0"/>
              <a:t>z = (X - μ) / σ</a:t>
            </a:r>
          </a:p>
          <a:p>
            <a:endParaRPr lang="en-IN" sz="2000" dirty="0"/>
          </a:p>
        </p:txBody>
      </p:sp>
    </p:spTree>
    <p:extLst>
      <p:ext uri="{BB962C8B-B14F-4D97-AF65-F5344CB8AC3E}">
        <p14:creationId xmlns:p14="http://schemas.microsoft.com/office/powerpoint/2010/main" val="179420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61A-7BD6-45CA-A461-E03EC2F34F12}"/>
              </a:ext>
            </a:extLst>
          </p:cNvPr>
          <p:cNvSpPr>
            <a:spLocks noGrp="1"/>
          </p:cNvSpPr>
          <p:nvPr>
            <p:ph type="title"/>
          </p:nvPr>
        </p:nvSpPr>
        <p:spPr/>
        <p:txBody>
          <a:bodyPr/>
          <a:lstStyle/>
          <a:p>
            <a:r>
              <a:rPr lang="en-IN" dirty="0"/>
              <a:t>Common uses for z-score</a:t>
            </a:r>
          </a:p>
        </p:txBody>
      </p:sp>
      <p:sp>
        <p:nvSpPr>
          <p:cNvPr id="3" name="Content Placeholder 2">
            <a:extLst>
              <a:ext uri="{FF2B5EF4-FFF2-40B4-BE49-F238E27FC236}">
                <a16:creationId xmlns:a16="http://schemas.microsoft.com/office/drawing/2014/main" id="{FFAFCBEC-A5AD-488E-AAEF-88DB21A5ADAB}"/>
              </a:ext>
            </a:extLst>
          </p:cNvPr>
          <p:cNvSpPr>
            <a:spLocks noGrp="1"/>
          </p:cNvSpPr>
          <p:nvPr>
            <p:ph idx="1"/>
          </p:nvPr>
        </p:nvSpPr>
        <p:spPr>
          <a:xfrm>
            <a:off x="581192" y="2477541"/>
            <a:ext cx="11029615" cy="3678303"/>
          </a:xfrm>
        </p:spPr>
        <p:txBody>
          <a:bodyPr>
            <a:noAutofit/>
          </a:bodyPr>
          <a:lstStyle/>
          <a:p>
            <a:r>
              <a:rPr lang="en-IN" sz="2400" dirty="0"/>
              <a:t>A z-score distribution results after transforming a distribution of raw score into z score.</a:t>
            </a:r>
          </a:p>
          <a:p>
            <a:r>
              <a:rPr lang="en-IN" sz="2400" dirty="0"/>
              <a:t>Distribution is the shape of normal curve i.e. it has a mean of zero and a standard deviation of 1</a:t>
            </a:r>
          </a:p>
          <a:p>
            <a:r>
              <a:rPr lang="en-IN" sz="2400" dirty="0"/>
              <a:t>Z score not falling in between  – 1.96 between + 1.96 are statistically significant.</a:t>
            </a:r>
          </a:p>
          <a:p>
            <a:r>
              <a:rPr lang="en-IN" sz="2400" dirty="0"/>
              <a:t>Larger the z-score larger the value of raw score</a:t>
            </a:r>
          </a:p>
          <a:p>
            <a:r>
              <a:rPr lang="en-IN" sz="2400" dirty="0"/>
              <a:t>In a normal distribution the z-score limits are approximately equal to +3 and -3. standard deviations</a:t>
            </a:r>
          </a:p>
          <a:p>
            <a:endParaRPr lang="en-IN" sz="2400" dirty="0"/>
          </a:p>
        </p:txBody>
      </p:sp>
    </p:spTree>
    <p:extLst>
      <p:ext uri="{BB962C8B-B14F-4D97-AF65-F5344CB8AC3E}">
        <p14:creationId xmlns:p14="http://schemas.microsoft.com/office/powerpoint/2010/main" val="305579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A921-9ACC-4194-AEA7-714C0C9D0003}"/>
              </a:ext>
            </a:extLst>
          </p:cNvPr>
          <p:cNvSpPr>
            <a:spLocks noGrp="1"/>
          </p:cNvSpPr>
          <p:nvPr>
            <p:ph type="title"/>
          </p:nvPr>
        </p:nvSpPr>
        <p:spPr/>
        <p:txBody>
          <a:bodyPr/>
          <a:lstStyle/>
          <a:p>
            <a:r>
              <a:rPr lang="en-IN" dirty="0"/>
              <a:t>Z table</a:t>
            </a:r>
          </a:p>
        </p:txBody>
      </p:sp>
      <p:sp>
        <p:nvSpPr>
          <p:cNvPr id="3" name="Content Placeholder 2">
            <a:extLst>
              <a:ext uri="{FF2B5EF4-FFF2-40B4-BE49-F238E27FC236}">
                <a16:creationId xmlns:a16="http://schemas.microsoft.com/office/drawing/2014/main" id="{38AAEE0B-7322-4AC1-9740-B0674E7CEA8B}"/>
              </a:ext>
            </a:extLst>
          </p:cNvPr>
          <p:cNvSpPr>
            <a:spLocks noGrp="1"/>
          </p:cNvSpPr>
          <p:nvPr>
            <p:ph idx="1"/>
          </p:nvPr>
        </p:nvSpPr>
        <p:spPr/>
        <p:txBody>
          <a:bodyPr>
            <a:normAutofit/>
          </a:bodyPr>
          <a:lstStyle/>
          <a:p>
            <a:r>
              <a:rPr lang="en-IN" dirty="0"/>
              <a:t>Z score can tell us what portion of our population is below or above then the value in question</a:t>
            </a:r>
          </a:p>
          <a:p>
            <a:r>
              <a:rPr lang="en-IN" dirty="0"/>
              <a:t>For  Z &lt; +1.00 there are exactly .8413 percent of the population below this value.</a:t>
            </a:r>
          </a:p>
          <a:p>
            <a:r>
              <a:rPr lang="en-IN" dirty="0"/>
              <a:t>How am I getting this value?</a:t>
            </a:r>
          </a:p>
          <a:p>
            <a:r>
              <a:rPr lang="en-IN" dirty="0"/>
              <a:t>It’s an area under normal curve which is a bell shaped curve</a:t>
            </a:r>
          </a:p>
          <a:p>
            <a:pPr marL="0" indent="0">
              <a:buNone/>
            </a:pPr>
            <a:r>
              <a:rPr lang="en-US" b="1" dirty="0"/>
              <a:t>Problem </a:t>
            </a:r>
            <a:endParaRPr lang="en-US" dirty="0"/>
          </a:p>
          <a:p>
            <a:r>
              <a:rPr lang="en-US" dirty="0"/>
              <a:t>Molly earned a score of 940 on a national achievement test. The mean test score was 850 with a standard deviation of 100. What proportion of students had a higher score than Molly? (Assume that test scores are normally distributed.). Use Z table from </a:t>
            </a:r>
            <a:r>
              <a:rPr lang="en-IN" dirty="0">
                <a:hlinkClick r:id="rId2"/>
              </a:rPr>
              <a:t>http://www.z-table.com/</a:t>
            </a:r>
            <a:endParaRPr lang="en-US" dirty="0"/>
          </a:p>
          <a:p>
            <a:pPr marL="0" indent="0">
              <a:buNone/>
            </a:pPr>
            <a:r>
              <a:rPr lang="en-IN" dirty="0"/>
              <a:t>Ans - ??</a:t>
            </a:r>
          </a:p>
        </p:txBody>
      </p:sp>
    </p:spTree>
    <p:extLst>
      <p:ext uri="{BB962C8B-B14F-4D97-AF65-F5344CB8AC3E}">
        <p14:creationId xmlns:p14="http://schemas.microsoft.com/office/powerpoint/2010/main" val="386570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74BE-ACFF-482A-82FE-E5F82A67AA0A}"/>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B07259CC-02EF-45CD-883F-F42E4E569441}"/>
              </a:ext>
            </a:extLst>
          </p:cNvPr>
          <p:cNvSpPr>
            <a:spLocks noGrp="1"/>
          </p:cNvSpPr>
          <p:nvPr>
            <p:ph idx="1"/>
          </p:nvPr>
        </p:nvSpPr>
        <p:spPr/>
        <p:txBody>
          <a:bodyPr>
            <a:normAutofit/>
          </a:bodyPr>
          <a:lstStyle/>
          <a:p>
            <a:r>
              <a:rPr lang="en-US" dirty="0"/>
              <a:t>First, we transform Molly's test score into a </a:t>
            </a:r>
            <a:r>
              <a:rPr lang="en-US" dirty="0">
                <a:hlinkClick r:id="rId2"/>
              </a:rPr>
              <a:t>z-score</a:t>
            </a:r>
            <a:r>
              <a:rPr lang="en-US" dirty="0"/>
              <a:t>, using the z-score transformation equation. </a:t>
            </a:r>
            <a:br>
              <a:rPr lang="en-US" dirty="0"/>
            </a:br>
            <a:br>
              <a:rPr lang="en-US" dirty="0"/>
            </a:br>
            <a:r>
              <a:rPr lang="en-US" i="1" dirty="0"/>
              <a:t>z</a:t>
            </a:r>
            <a:r>
              <a:rPr lang="en-US" dirty="0"/>
              <a:t> = (</a:t>
            </a:r>
            <a:r>
              <a:rPr lang="en-US" i="1" dirty="0"/>
              <a:t>X</a:t>
            </a:r>
            <a:r>
              <a:rPr lang="en-US" dirty="0"/>
              <a:t> - μ) / σ = (940 - 850) / 100 = 0.90</a:t>
            </a:r>
            <a:br>
              <a:rPr lang="en-US" dirty="0"/>
            </a:br>
            <a:endParaRPr lang="en-US" dirty="0"/>
          </a:p>
          <a:p>
            <a:r>
              <a:rPr lang="en-US" dirty="0"/>
              <a:t>Then, using an online calculator (e.g., Stat Trek's free </a:t>
            </a:r>
            <a:r>
              <a:rPr lang="en-US" dirty="0">
                <a:hlinkClick r:id="rId3"/>
              </a:rPr>
              <a:t>normal distribution calculator</a:t>
            </a:r>
            <a:r>
              <a:rPr lang="en-US" dirty="0"/>
              <a:t>), a handheld </a:t>
            </a:r>
            <a:r>
              <a:rPr lang="en-US" dirty="0">
                <a:hlinkClick r:id="rId4"/>
              </a:rPr>
              <a:t>graphing calculator</a:t>
            </a:r>
            <a:r>
              <a:rPr lang="en-US" dirty="0"/>
              <a:t>, or the standard normal distribution table, we find the cumulative probability associated with the z-score. In this case, we find P(Z &lt; 0.90) = 0.8159.</a:t>
            </a:r>
            <a:br>
              <a:rPr lang="en-US" dirty="0"/>
            </a:br>
            <a:br>
              <a:rPr lang="en-US" dirty="0"/>
            </a:br>
            <a:endParaRPr lang="en-US" dirty="0"/>
          </a:p>
          <a:p>
            <a:r>
              <a:rPr lang="en-US" dirty="0"/>
              <a:t>Therefore, the P(Z &gt; 0.90) = 1 - P(Z &lt; 0.90) = 1 - 0.8159 = 0.1841.</a:t>
            </a:r>
          </a:p>
          <a:p>
            <a:r>
              <a:rPr lang="en-US" dirty="0"/>
              <a:t>Thus, we estimate that 18.41 percent of the students tested had a higher score than Molly.</a:t>
            </a:r>
          </a:p>
          <a:p>
            <a:endParaRPr lang="en-IN" dirty="0"/>
          </a:p>
        </p:txBody>
      </p:sp>
    </p:spTree>
    <p:extLst>
      <p:ext uri="{BB962C8B-B14F-4D97-AF65-F5344CB8AC3E}">
        <p14:creationId xmlns:p14="http://schemas.microsoft.com/office/powerpoint/2010/main" val="7624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BCA8-9907-4903-BC4D-6D8D63B4BFC2}"/>
              </a:ext>
            </a:extLst>
          </p:cNvPr>
          <p:cNvSpPr>
            <a:spLocks noGrp="1"/>
          </p:cNvSpPr>
          <p:nvPr>
            <p:ph type="title"/>
          </p:nvPr>
        </p:nvSpPr>
        <p:spPr/>
        <p:txBody>
          <a:bodyPr/>
          <a:lstStyle/>
          <a:p>
            <a:r>
              <a:rPr lang="en-IN" dirty="0"/>
              <a:t>P-value</a:t>
            </a:r>
          </a:p>
        </p:txBody>
      </p:sp>
      <p:pic>
        <p:nvPicPr>
          <p:cNvPr id="5" name="Picture 4">
            <a:extLst>
              <a:ext uri="{FF2B5EF4-FFF2-40B4-BE49-F238E27FC236}">
                <a16:creationId xmlns:a16="http://schemas.microsoft.com/office/drawing/2014/main" id="{D8BECA72-5D08-463C-95F5-B36F68E73FE7}"/>
              </a:ext>
            </a:extLst>
          </p:cNvPr>
          <p:cNvPicPr>
            <a:picLocks noChangeAspect="1"/>
          </p:cNvPicPr>
          <p:nvPr/>
        </p:nvPicPr>
        <p:blipFill>
          <a:blip r:embed="rId2"/>
          <a:stretch>
            <a:fillRect/>
          </a:stretch>
        </p:blipFill>
        <p:spPr>
          <a:xfrm>
            <a:off x="4533901" y="2144318"/>
            <a:ext cx="7135084" cy="4011526"/>
          </a:xfrm>
          <a:prstGeom prst="rect">
            <a:avLst/>
          </a:prstGeom>
        </p:spPr>
      </p:pic>
      <p:sp>
        <p:nvSpPr>
          <p:cNvPr id="6" name="Content Placeholder 5">
            <a:extLst>
              <a:ext uri="{FF2B5EF4-FFF2-40B4-BE49-F238E27FC236}">
                <a16:creationId xmlns:a16="http://schemas.microsoft.com/office/drawing/2014/main" id="{FF02E2E4-2FA6-4692-8A63-D180D10B3F77}"/>
              </a:ext>
            </a:extLst>
          </p:cNvPr>
          <p:cNvSpPr>
            <a:spLocks noGrp="1"/>
          </p:cNvSpPr>
          <p:nvPr>
            <p:ph idx="1"/>
          </p:nvPr>
        </p:nvSpPr>
        <p:spPr>
          <a:xfrm>
            <a:off x="581193" y="2180496"/>
            <a:ext cx="3851107" cy="4423504"/>
          </a:xfrm>
        </p:spPr>
        <p:txBody>
          <a:bodyPr/>
          <a:lstStyle/>
          <a:p>
            <a:r>
              <a:rPr lang="en-IN" dirty="0"/>
              <a:t>P-value is often confused with Probability Value but they are very different and have different meaning to it.</a:t>
            </a:r>
          </a:p>
          <a:p>
            <a:r>
              <a:rPr lang="en-IN" dirty="0"/>
              <a:t>P-value is the probability that a </a:t>
            </a:r>
            <a:r>
              <a:rPr lang="en-IN" dirty="0">
                <a:solidFill>
                  <a:srgbClr val="FF0000"/>
                </a:solidFill>
              </a:rPr>
              <a:t>random chance generated the data</a:t>
            </a:r>
            <a:r>
              <a:rPr lang="en-IN" dirty="0"/>
              <a:t>, </a:t>
            </a:r>
            <a:r>
              <a:rPr lang="en-IN" dirty="0">
                <a:solidFill>
                  <a:schemeClr val="accent6"/>
                </a:solidFill>
              </a:rPr>
              <a:t>or something else that is equal</a:t>
            </a:r>
            <a:r>
              <a:rPr lang="en-IN" dirty="0"/>
              <a:t> </a:t>
            </a:r>
            <a:r>
              <a:rPr lang="en-IN" dirty="0">
                <a:solidFill>
                  <a:srgbClr val="00B050"/>
                </a:solidFill>
              </a:rPr>
              <a:t>or rarer.</a:t>
            </a:r>
          </a:p>
          <a:p>
            <a:r>
              <a:rPr lang="en-IN" dirty="0"/>
              <a:t>It consists of the parts as coloured above</a:t>
            </a:r>
          </a:p>
          <a:p>
            <a:r>
              <a:rPr lang="en-IN" dirty="0"/>
              <a:t>Probability of getting two </a:t>
            </a:r>
            <a:r>
              <a:rPr lang="en-IN" dirty="0" err="1"/>
              <a:t>staright</a:t>
            </a:r>
            <a:r>
              <a:rPr lang="en-IN" dirty="0"/>
              <a:t> head is 0.25. But p-value?</a:t>
            </a:r>
          </a:p>
          <a:p>
            <a:endParaRPr lang="en-IN" dirty="0"/>
          </a:p>
        </p:txBody>
      </p:sp>
    </p:spTree>
    <p:extLst>
      <p:ext uri="{BB962C8B-B14F-4D97-AF65-F5344CB8AC3E}">
        <p14:creationId xmlns:p14="http://schemas.microsoft.com/office/powerpoint/2010/main" val="245567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A0AB-106F-451C-B6E6-1F8A7D8D2703}"/>
              </a:ext>
            </a:extLst>
          </p:cNvPr>
          <p:cNvSpPr>
            <a:spLocks noGrp="1"/>
          </p:cNvSpPr>
          <p:nvPr>
            <p:ph type="title"/>
          </p:nvPr>
        </p:nvSpPr>
        <p:spPr/>
        <p:txBody>
          <a:bodyPr/>
          <a:lstStyle/>
          <a:p>
            <a:r>
              <a:rPr lang="en-IN" dirty="0"/>
              <a:t>continued</a:t>
            </a:r>
          </a:p>
        </p:txBody>
      </p:sp>
      <p:sp>
        <p:nvSpPr>
          <p:cNvPr id="3" name="Content Placeholder 2">
            <a:extLst>
              <a:ext uri="{FF2B5EF4-FFF2-40B4-BE49-F238E27FC236}">
                <a16:creationId xmlns:a16="http://schemas.microsoft.com/office/drawing/2014/main" id="{A50D7FF9-0450-4E49-A3B4-5A99420945D8}"/>
              </a:ext>
            </a:extLst>
          </p:cNvPr>
          <p:cNvSpPr>
            <a:spLocks noGrp="1"/>
          </p:cNvSpPr>
          <p:nvPr>
            <p:ph idx="1"/>
          </p:nvPr>
        </p:nvSpPr>
        <p:spPr/>
        <p:txBody>
          <a:bodyPr/>
          <a:lstStyle/>
          <a:p>
            <a:r>
              <a:rPr lang="en-IN" dirty="0"/>
              <a:t>1</a:t>
            </a:r>
            <a:r>
              <a:rPr lang="en-IN" baseline="30000" dirty="0"/>
              <a:t>st</a:t>
            </a:r>
            <a:r>
              <a:rPr lang="en-IN" dirty="0"/>
              <a:t> part as marked in read is already been calculated as ¼ = 0.25</a:t>
            </a:r>
          </a:p>
          <a:p>
            <a:r>
              <a:rPr lang="en-IN" dirty="0"/>
              <a:t>2</a:t>
            </a:r>
            <a:r>
              <a:rPr lang="en-IN" baseline="30000" dirty="0"/>
              <a:t>nd</a:t>
            </a:r>
            <a:r>
              <a:rPr lang="en-IN" dirty="0"/>
              <a:t> part is two add anything which has equal probability i.e. TT which again = ¼ = 0.25</a:t>
            </a:r>
          </a:p>
          <a:p>
            <a:r>
              <a:rPr lang="en-IN" dirty="0"/>
              <a:t>3</a:t>
            </a:r>
            <a:r>
              <a:rPr lang="en-IN" baseline="30000" dirty="0"/>
              <a:t>rd</a:t>
            </a:r>
            <a:r>
              <a:rPr lang="en-IN" dirty="0"/>
              <a:t> part is to add up anything which is even more rarer. Since there is no outcome which is rarer than HH this part will be equal to 0</a:t>
            </a:r>
          </a:p>
          <a:p>
            <a:r>
              <a:rPr lang="en-IN" dirty="0"/>
              <a:t>Adding up the three parts P-value for HH is (0.25 + 0.25 + 0) = 0.5</a:t>
            </a:r>
          </a:p>
          <a:p>
            <a:r>
              <a:rPr lang="en-IN" dirty="0"/>
              <a:t>So we saw the P(HH) = 0.25</a:t>
            </a:r>
          </a:p>
          <a:p>
            <a:r>
              <a:rPr lang="en-IN" dirty="0"/>
              <a:t>P-value = 0.5</a:t>
            </a:r>
          </a:p>
        </p:txBody>
      </p:sp>
    </p:spTree>
    <p:extLst>
      <p:ext uri="{BB962C8B-B14F-4D97-AF65-F5344CB8AC3E}">
        <p14:creationId xmlns:p14="http://schemas.microsoft.com/office/powerpoint/2010/main" val="397660801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2479</TotalTime>
  <Words>1684</Words>
  <Application>Microsoft Office PowerPoint</Application>
  <PresentationFormat>Widescreen</PresentationFormat>
  <Paragraphs>101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Abadi</vt:lpstr>
      <vt:lpstr>Gill Sans MT</vt:lpstr>
      <vt:lpstr>Wingdings 2</vt:lpstr>
      <vt:lpstr>Dividend</vt:lpstr>
      <vt:lpstr>Probability density function pdf</vt:lpstr>
      <vt:lpstr>Normal distribution</vt:lpstr>
      <vt:lpstr>Standard normal distribution</vt:lpstr>
      <vt:lpstr>Z score</vt:lpstr>
      <vt:lpstr>Common uses for z-score</vt:lpstr>
      <vt:lpstr>Z table</vt:lpstr>
      <vt:lpstr>solution</vt:lpstr>
      <vt:lpstr>P-value</vt:lpstr>
      <vt:lpstr>continued</vt:lpstr>
      <vt:lpstr>Complicated example</vt:lpstr>
      <vt:lpstr>PowerPoint Presentation</vt:lpstr>
      <vt:lpstr>PowerPoint Presentation</vt:lpstr>
      <vt:lpstr>Continous variable</vt:lpstr>
      <vt:lpstr>PowerPoint Presentation</vt:lpstr>
      <vt:lpstr>PowerPoint Presentation</vt:lpstr>
      <vt:lpstr>PowerPoint Presentation</vt:lpstr>
      <vt:lpstr>PowerPoint Presentation</vt:lpstr>
      <vt:lpstr>PowerPoint Presentation</vt:lpstr>
      <vt:lpstr>PowerPoint Presentation</vt:lpstr>
      <vt:lpstr>Hypothesis testing</vt:lpstr>
      <vt:lpstr>Hypothesis testing</vt:lpstr>
      <vt:lpstr>Null and alternate hypothesis</vt:lpstr>
      <vt:lpstr>Steps for hypothesis testing</vt:lpstr>
      <vt:lpstr>Z-test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statistics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statistics important</dc:title>
  <dc:creator>Sreemanto Kesh</dc:creator>
  <cp:lastModifiedBy>Kesh, Sreemanta</cp:lastModifiedBy>
  <cp:revision>48</cp:revision>
  <dcterms:created xsi:type="dcterms:W3CDTF">2019-06-13T17:07:06Z</dcterms:created>
  <dcterms:modified xsi:type="dcterms:W3CDTF">2022-02-01T04:46:47Z</dcterms:modified>
</cp:coreProperties>
</file>